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7" r:id="rId3"/>
    <p:sldId id="258" r:id="rId4"/>
    <p:sldId id="262" r:id="rId5"/>
    <p:sldId id="259" r:id="rId6"/>
    <p:sldId id="261" r:id="rId7"/>
    <p:sldId id="263" r:id="rId8"/>
    <p:sldId id="264" r:id="rId9"/>
    <p:sldId id="265" r:id="rId10"/>
    <p:sldId id="266" r:id="rId11"/>
    <p:sldId id="272" r:id="rId12"/>
    <p:sldId id="274" r:id="rId13"/>
    <p:sldId id="267" r:id="rId14"/>
    <p:sldId id="269" r:id="rId15"/>
    <p:sldId id="268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679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12/2/15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MTG Deck Starter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Shweta </a:t>
            </a:r>
            <a:r>
              <a:rPr lang="en-US" dirty="0" err="1" smtClean="0"/>
              <a:t>Chandramouli</a:t>
            </a:r>
            <a:r>
              <a:rPr lang="en-US" dirty="0" smtClean="0"/>
              <a:t> and </a:t>
            </a:r>
            <a:r>
              <a:rPr lang="en-US" dirty="0" err="1" smtClean="0"/>
              <a:t>Abhinandan</a:t>
            </a:r>
            <a:r>
              <a:rPr lang="en-US" dirty="0" smtClean="0"/>
              <a:t> </a:t>
            </a:r>
            <a:r>
              <a:rPr lang="en-US" dirty="0" err="1" smtClean="0"/>
              <a:t>Patni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0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After surveying some text classification techniques, we decided to use variations of 2 classification algorithms.</a:t>
            </a:r>
          </a:p>
          <a:p>
            <a:r>
              <a:rPr lang="en-US" dirty="0" smtClean="0"/>
              <a:t>Naïve Bayes:</a:t>
            </a:r>
          </a:p>
          <a:p>
            <a:pPr lvl="1"/>
            <a:r>
              <a:rPr lang="en-US" dirty="0" smtClean="0"/>
              <a:t>With / Without text injection, with / without TF-IDF</a:t>
            </a:r>
          </a:p>
          <a:p>
            <a:r>
              <a:rPr lang="en-US" dirty="0"/>
              <a:t>Support Vector Machines:</a:t>
            </a:r>
          </a:p>
          <a:p>
            <a:pPr lvl="1"/>
            <a:r>
              <a:rPr lang="en-US" dirty="0"/>
              <a:t>Linear</a:t>
            </a:r>
          </a:p>
          <a:p>
            <a:pPr lvl="1"/>
            <a:r>
              <a:rPr lang="en-US" dirty="0"/>
              <a:t>RBF</a:t>
            </a:r>
          </a:p>
          <a:p>
            <a:pPr lvl="1"/>
            <a:r>
              <a:rPr lang="en-US" dirty="0"/>
              <a:t>Polynomial</a:t>
            </a:r>
          </a:p>
          <a:p>
            <a:pPr lvl="1"/>
            <a:r>
              <a:rPr lang="en-US" dirty="0" smtClean="0"/>
              <a:t>Sigmoid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959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Initially implemented Naïve Bayes based on word counts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Improved accuracy by using TF-IDF as the main feature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Based on preliminary exploration of data, we decided to use word injection from a list </a:t>
            </a:r>
            <a:r>
              <a:rPr lang="en-US" dirty="0" smtClean="0"/>
              <a:t>of MTG </a:t>
            </a:r>
            <a:r>
              <a:rPr lang="en-US" dirty="0" smtClean="0"/>
              <a:t>keywords to give higher weightage to more relevant </a:t>
            </a:r>
            <a:r>
              <a:rPr lang="en-US" dirty="0" smtClean="0"/>
              <a:t>words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This worked well!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873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Vectorized</a:t>
            </a:r>
            <a:r>
              <a:rPr lang="en-US" dirty="0" smtClean="0"/>
              <a:t> text based on TF-IDF based feature</a:t>
            </a:r>
          </a:p>
          <a:p>
            <a:r>
              <a:rPr lang="en-US" dirty="0" smtClean="0"/>
              <a:t>Compared</a:t>
            </a:r>
            <a:r>
              <a:rPr lang="en-US" dirty="0" smtClean="0"/>
              <a:t> </a:t>
            </a:r>
            <a:r>
              <a:rPr lang="en-US" dirty="0" err="1" smtClean="0"/>
              <a:t>svm_multiclass</a:t>
            </a:r>
            <a:r>
              <a:rPr lang="en-US" dirty="0" smtClean="0"/>
              <a:t> and </a:t>
            </a:r>
            <a:r>
              <a:rPr lang="en-US" dirty="0" err="1" smtClean="0"/>
              <a:t>libsvm</a:t>
            </a:r>
            <a:endParaRPr lang="en-US" dirty="0" smtClean="0"/>
          </a:p>
          <a:p>
            <a:r>
              <a:rPr lang="en-US" dirty="0" err="1" smtClean="0"/>
              <a:t>Svm_multiclass</a:t>
            </a:r>
            <a:r>
              <a:rPr lang="en-US" dirty="0" smtClean="0"/>
              <a:t> performed best with RBF kernel</a:t>
            </a:r>
            <a:endParaRPr lang="en-US" dirty="0" smtClean="0"/>
          </a:p>
          <a:p>
            <a:r>
              <a:rPr lang="en-US" dirty="0" smtClean="0"/>
              <a:t>Got similar </a:t>
            </a:r>
            <a:r>
              <a:rPr lang="en-US" dirty="0" smtClean="0"/>
              <a:t>results </a:t>
            </a:r>
          </a:p>
          <a:p>
            <a:r>
              <a:rPr lang="en-US" dirty="0" smtClean="0"/>
              <a:t>Compared algorithms based on the zero/one error and mean absolute 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499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Naïve Bayes, we got accuracies between 64-82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Performed well for textual data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From SVM, we got accuracies ranging from 46 [linear] to </a:t>
            </a:r>
            <a:r>
              <a:rPr lang="en-US" dirty="0" smtClean="0"/>
              <a:t>88</a:t>
            </a:r>
            <a:r>
              <a:rPr lang="en-US" dirty="0" smtClean="0"/>
              <a:t>% </a:t>
            </a:r>
            <a:r>
              <a:rPr lang="en-US" dirty="0" smtClean="0"/>
              <a:t>[RBF]. Polynomial [deg3] was 76% and Sigmoid was around 85</a:t>
            </a:r>
            <a:r>
              <a:rPr lang="en-US" dirty="0" smtClean="0"/>
              <a:t>%.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3889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</a:t>
            </a:r>
            <a:r>
              <a:rPr lang="en-US" dirty="0" smtClean="0"/>
              <a:t>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Recommendation system based on synergy of cards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Constraint satisfaction algorithm to find cards for a specific strategy</a:t>
            </a:r>
            <a:br>
              <a:rPr lang="en-US" dirty="0" smtClean="0"/>
            </a:br>
            <a:endParaRPr lang="en-US" dirty="0" smtClean="0"/>
          </a:p>
          <a:p>
            <a:r>
              <a:rPr lang="en-US" smtClean="0"/>
              <a:t>AI to play MTG with the above information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34698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Developed a Flask-based frontend to display results for multinomial NB classification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Working on a weighted classification model which uses RBF-SVM model with multinomial NB and confidence scores to classify text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Demo!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69251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069" y="800729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THANK YOU!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9068" y="3571907"/>
            <a:ext cx="9613861" cy="359931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95262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Introduction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Related Work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Our Work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Impact of this project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Conclusion and Future work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868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319" y="2324998"/>
            <a:ext cx="5862981" cy="359931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What is MTG?</a:t>
            </a:r>
          </a:p>
          <a:p>
            <a:pPr lvl="1"/>
            <a:r>
              <a:rPr lang="en-US" dirty="0"/>
              <a:t>Most popular trading card game</a:t>
            </a:r>
          </a:p>
          <a:p>
            <a:pPr lvl="1"/>
            <a:r>
              <a:rPr lang="en-US" dirty="0"/>
              <a:t>Started in 1993, has 20 million players today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What are some of the problems</a:t>
            </a:r>
            <a:br>
              <a:rPr lang="en-US" dirty="0" smtClean="0"/>
            </a:br>
            <a:r>
              <a:rPr lang="en-US" dirty="0" smtClean="0"/>
              <a:t>players face?</a:t>
            </a:r>
          </a:p>
          <a:p>
            <a:pPr lvl="1"/>
            <a:r>
              <a:rPr lang="en-US" dirty="0" smtClean="0"/>
              <a:t>What colors?</a:t>
            </a:r>
          </a:p>
          <a:p>
            <a:pPr lvl="1"/>
            <a:r>
              <a:rPr lang="en-US" dirty="0" smtClean="0"/>
              <a:t>What strategy?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Where does Machine Learning come in?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680" y="2062770"/>
            <a:ext cx="2475510" cy="35364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570" y="2062769"/>
            <a:ext cx="2532858" cy="353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30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3491345"/>
            <a:ext cx="9613861" cy="2444844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To create a system that suggests deck color(s) for players wishing to utilize certain mechanics of the MTG game </a:t>
            </a:r>
            <a:r>
              <a:rPr lang="en-US" smtClean="0"/>
              <a:t>for a new deck.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375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2" y="2336873"/>
            <a:ext cx="7881788" cy="3599316"/>
          </a:xfrm>
        </p:spPr>
        <p:txBody>
          <a:bodyPr/>
          <a:lstStyle/>
          <a:p>
            <a:r>
              <a:rPr lang="en-US" dirty="0" smtClean="0"/>
              <a:t>The AI that learned Magic The Gathering.</a:t>
            </a:r>
          </a:p>
          <a:p>
            <a:pPr lvl="1"/>
            <a:r>
              <a:rPr lang="en-US" dirty="0" smtClean="0"/>
              <a:t>AI bot that auto generated valid MTG cards using previous knowledge of officially distributed cards.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Magic The Gathering Deck Performance Prediction.</a:t>
            </a:r>
          </a:p>
          <a:p>
            <a:pPr lvl="1"/>
            <a:r>
              <a:rPr lang="en-US" dirty="0" smtClean="0"/>
              <a:t>K-means clustering was used to classify decks. </a:t>
            </a:r>
          </a:p>
          <a:p>
            <a:pPr lvl="1"/>
            <a:r>
              <a:rPr lang="en-US" dirty="0" smtClean="0"/>
              <a:t>Scores from 1 to 1000 were given to decks, depending on how well the decks would fare in professional tournaments.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7388" y="2096192"/>
            <a:ext cx="2753344" cy="383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8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Gather data</a:t>
            </a:r>
          </a:p>
          <a:p>
            <a:r>
              <a:rPr lang="en-US" dirty="0" smtClean="0"/>
              <a:t>Pre-process the data</a:t>
            </a:r>
          </a:p>
          <a:p>
            <a:r>
              <a:rPr lang="en-US" dirty="0" smtClean="0"/>
              <a:t>Based on the correlation between rules and colors, do a preliminary exploration of data</a:t>
            </a:r>
          </a:p>
          <a:p>
            <a:r>
              <a:rPr lang="en-US" dirty="0" smtClean="0"/>
              <a:t>Use classification techniques and compare the results</a:t>
            </a:r>
          </a:p>
          <a:p>
            <a:r>
              <a:rPr lang="en-US" dirty="0" smtClean="0"/>
              <a:t>Design a small web portal to test classification </a:t>
            </a:r>
          </a:p>
        </p:txBody>
      </p:sp>
    </p:spTree>
    <p:extLst>
      <p:ext uri="{BB962C8B-B14F-4D97-AF65-F5344CB8AC3E}">
        <p14:creationId xmlns:p14="http://schemas.microsoft.com/office/powerpoint/2010/main" val="14020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Explored different </a:t>
            </a:r>
            <a:r>
              <a:rPr lang="en-US" dirty="0" smtClean="0"/>
              <a:t>datasets </a:t>
            </a:r>
            <a:r>
              <a:rPr lang="en-US" dirty="0" smtClean="0"/>
              <a:t>that we </a:t>
            </a:r>
            <a:r>
              <a:rPr lang="en-US" dirty="0" smtClean="0"/>
              <a:t>found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Chose one dataset with good JSON </a:t>
            </a:r>
            <a:r>
              <a:rPr lang="en-US" dirty="0" smtClean="0"/>
              <a:t>structure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Scraped the official database of </a:t>
            </a:r>
            <a:r>
              <a:rPr lang="en-US" dirty="0" smtClean="0"/>
              <a:t>MTG to match the JSON format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Appended scraped data to existing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546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PREPROCESSED 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85860" y="2289298"/>
            <a:ext cx="3230087" cy="4301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0010" y="2066306"/>
            <a:ext cx="833647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{ </a:t>
            </a:r>
            <a:endParaRPr lang="en-US" dirty="0" smtClean="0"/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name"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"Sen </a:t>
            </a:r>
            <a:r>
              <a:rPr lang="en-US" dirty="0" smtClean="0">
                <a:latin typeface="inherit" charset="0"/>
              </a:rPr>
              <a:t>Triplets”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manaCost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"{2}{W}{U}{B</a:t>
            </a:r>
            <a:r>
              <a:rPr lang="en-US" dirty="0" smtClean="0">
                <a:latin typeface="inherit" charset="0"/>
              </a:rPr>
              <a:t>}”</a:t>
            </a:r>
            <a:r>
              <a:rPr lang="en-US" dirty="0" smtClean="0"/>
              <a:t>,</a:t>
            </a:r>
          </a:p>
          <a:p>
            <a:r>
              <a:rPr lang="en-US" dirty="0" smtClean="0">
                <a:latin typeface="inherit" charset="0"/>
              </a:rPr>
              <a:t>	"</a:t>
            </a:r>
            <a:r>
              <a:rPr lang="en-US" dirty="0" err="1">
                <a:latin typeface="inherit" charset="0"/>
              </a:rPr>
              <a:t>cmc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5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colors"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"White"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"Blue"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"Black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supertypes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"Legendary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types"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"Artifact"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"Creature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subtypes"</a:t>
            </a:r>
            <a:r>
              <a:rPr lang="en-US" dirty="0"/>
              <a:t> : [</a:t>
            </a:r>
            <a:r>
              <a:rPr lang="en-US" dirty="0">
                <a:latin typeface="inherit" charset="0"/>
              </a:rPr>
              <a:t>"Human"</a:t>
            </a:r>
            <a:r>
              <a:rPr lang="en-US" dirty="0"/>
              <a:t>, </a:t>
            </a:r>
            <a:r>
              <a:rPr lang="en-US" dirty="0">
                <a:latin typeface="inherit" charset="0"/>
              </a:rPr>
              <a:t>"Wizard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smtClean="0"/>
              <a:t>],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rarity"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"Mythic </a:t>
            </a:r>
            <a:r>
              <a:rPr lang="en-US" dirty="0" smtClean="0">
                <a:latin typeface="inherit" charset="0"/>
              </a:rPr>
              <a:t>Rare”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text"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"At the beginning of your upkeep, choose target opponent. This turn, that </a:t>
            </a:r>
            <a:r>
              <a:rPr lang="en-US" dirty="0" smtClean="0">
                <a:latin typeface="inherit" charset="0"/>
              </a:rPr>
              <a:t>		       player </a:t>
            </a:r>
            <a:r>
              <a:rPr lang="en-US" dirty="0">
                <a:latin typeface="inherit" charset="0"/>
              </a:rPr>
              <a:t>can't cast spells or activate abilities and plays with his or her hand </a:t>
            </a:r>
            <a:r>
              <a:rPr lang="en-US" dirty="0" smtClean="0">
                <a:latin typeface="inherit" charset="0"/>
              </a:rPr>
              <a:t>		       revealed</a:t>
            </a:r>
            <a:r>
              <a:rPr lang="en-US" dirty="0">
                <a:latin typeface="inherit" charset="0"/>
              </a:rPr>
              <a:t>. </a:t>
            </a:r>
            <a:r>
              <a:rPr lang="en-US" dirty="0" smtClean="0">
                <a:latin typeface="inherit" charset="0"/>
              </a:rPr>
              <a:t>You </a:t>
            </a:r>
            <a:r>
              <a:rPr lang="en-US" dirty="0">
                <a:latin typeface="inherit" charset="0"/>
              </a:rPr>
              <a:t>may play cards from that player's hand this turn</a:t>
            </a:r>
            <a:r>
              <a:rPr lang="en-US" dirty="0" smtClean="0">
                <a:latin typeface="inherit" charset="0"/>
              </a:rPr>
              <a:t>.”</a:t>
            </a:r>
            <a:r>
              <a:rPr lang="en-US" dirty="0" smtClean="0"/>
              <a:t>,</a:t>
            </a:r>
          </a:p>
          <a:p>
            <a:r>
              <a:rPr lang="en-US" dirty="0" smtClean="0">
                <a:latin typeface="inherit" charset="0"/>
              </a:rPr>
              <a:t>	"</a:t>
            </a:r>
            <a:r>
              <a:rPr lang="en-US" dirty="0">
                <a:latin typeface="inherit" charset="0"/>
              </a:rPr>
              <a:t>power"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</a:t>
            </a:r>
            <a:r>
              <a:rPr lang="en-US" dirty="0" smtClean="0">
                <a:latin typeface="inherit" charset="0"/>
              </a:rPr>
              <a:t>3”</a:t>
            </a:r>
            <a:r>
              <a:rPr lang="en-US" dirty="0" smtClean="0"/>
              <a:t>,</a:t>
            </a:r>
          </a:p>
          <a:p>
            <a:r>
              <a:rPr lang="en-US" dirty="0">
                <a:latin typeface="inherit" charset="0"/>
              </a:rPr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>
                <a:latin typeface="inherit" charset="0"/>
              </a:rPr>
              <a:t>toughness"</a:t>
            </a:r>
            <a:r>
              <a:rPr lang="en-US" dirty="0"/>
              <a:t> : </a:t>
            </a:r>
            <a:r>
              <a:rPr lang="en-US" dirty="0">
                <a:latin typeface="inherit" charset="0"/>
              </a:rPr>
              <a:t>"</a:t>
            </a:r>
            <a:r>
              <a:rPr lang="en-US" dirty="0" smtClean="0">
                <a:latin typeface="inherit" charset="0"/>
              </a:rPr>
              <a:t>3”</a:t>
            </a:r>
            <a:r>
              <a:rPr lang="en-US" dirty="0" smtClean="0"/>
              <a:t>,</a:t>
            </a:r>
          </a:p>
          <a:p>
            <a:r>
              <a:rPr lang="en-US" dirty="0"/>
              <a:t>	</a:t>
            </a:r>
            <a:r>
              <a:rPr lang="en-US" dirty="0" smtClean="0">
                <a:latin typeface="inherit" charset="0"/>
              </a:rPr>
              <a:t>"</a:t>
            </a:r>
            <a:r>
              <a:rPr lang="en-US" dirty="0" err="1">
                <a:latin typeface="inherit" charset="0"/>
              </a:rPr>
              <a:t>multiverseid</a:t>
            </a:r>
            <a:r>
              <a:rPr lang="en-US" dirty="0">
                <a:latin typeface="inherit" charset="0"/>
              </a:rPr>
              <a:t>"</a:t>
            </a:r>
            <a:r>
              <a:rPr lang="en-US" dirty="0"/>
              <a:t> : </a:t>
            </a:r>
            <a:r>
              <a:rPr lang="en-US" dirty="0" smtClean="0">
                <a:latin typeface="inherit" charset="0"/>
              </a:rPr>
              <a:t>180607</a:t>
            </a:r>
          </a:p>
          <a:p>
            <a:r>
              <a:rPr lang="en-US" dirty="0">
                <a:latin typeface="inherit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0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Preliminary Exploration of 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81" y="2156327"/>
            <a:ext cx="3603007" cy="218707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758" y="2146257"/>
            <a:ext cx="3685674" cy="21971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747" y="4495348"/>
            <a:ext cx="3376863" cy="22722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2"/>
          <a:stretch/>
        </p:blipFill>
        <p:spPr>
          <a:xfrm>
            <a:off x="6124073" y="4572000"/>
            <a:ext cx="3833395" cy="21955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826" y="2156326"/>
            <a:ext cx="3776011" cy="218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52507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731</TotalTime>
  <Words>341</Words>
  <Application>Microsoft Macintosh PowerPoint</Application>
  <PresentationFormat>Widescreen</PresentationFormat>
  <Paragraphs>96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inherit</vt:lpstr>
      <vt:lpstr>Trebuchet MS</vt:lpstr>
      <vt:lpstr>Arial</vt:lpstr>
      <vt:lpstr>Berlin</vt:lpstr>
      <vt:lpstr>MTG Deck Starter</vt:lpstr>
      <vt:lpstr>OUTLINE</vt:lpstr>
      <vt:lpstr>INTRODUCTION</vt:lpstr>
      <vt:lpstr>PROBLEM STATEMENT</vt:lpstr>
      <vt:lpstr>Related Work</vt:lpstr>
      <vt:lpstr>OUR WORK</vt:lpstr>
      <vt:lpstr>GATHERING DATA</vt:lpstr>
      <vt:lpstr>PREPROCESSED DATA</vt:lpstr>
      <vt:lpstr>Preliminary Exploration of Data</vt:lpstr>
      <vt:lpstr>CLASSIFICATION </vt:lpstr>
      <vt:lpstr>NAÏVE BAYES</vt:lpstr>
      <vt:lpstr>SUPPORT VECTOR MACHINES</vt:lpstr>
      <vt:lpstr>RESULTS</vt:lpstr>
      <vt:lpstr>FUTURE WORK</vt:lpstr>
      <vt:lpstr>CONCLUSION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MTG Deck Starter</dc:title>
  <dc:creator>Abhinandan Patni</dc:creator>
  <cp:lastModifiedBy>Shweta Chandramouli</cp:lastModifiedBy>
  <cp:revision>23</cp:revision>
  <dcterms:created xsi:type="dcterms:W3CDTF">2015-12-01T20:27:11Z</dcterms:created>
  <dcterms:modified xsi:type="dcterms:W3CDTF">2015-12-02T20:06:28Z</dcterms:modified>
</cp:coreProperties>
</file>

<file path=docProps/thumbnail.jpeg>
</file>